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6" r:id="rId8"/>
    <p:sldId id="261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73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82D8E-002B-409D-B47A-E5E46A2F6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496A3-ABDC-4603-A644-E3B14FD69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F8B0-31D1-4414-AF96-CAE63753D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A5E6-FF87-476F-BABA-D80A83D8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F6C9D-A365-4C54-9093-FC5D75AB8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E0D7-33DC-4274-98AF-3C4F5F511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D5CA-80B4-459B-A419-EBCF3B56F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DB8FF-E77A-4550-BC6E-ABEA9691A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E874-A7CF-4189-AED1-78EBD4937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91A9-9370-43CC-80B0-E18549057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AF099-50A7-4B25-B629-4A678EE41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B5C1E-BFD1-439C-BC51-08DE8F2D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652E5-16DE-4F1E-85EE-3D6A9FA7A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8A90241-7883-4C14-99F2-E65709E4D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Turn in your FLR!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Rubric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Peer </a:t>
            </a:r>
            <a:r>
              <a:rPr lang="en-US" dirty="0" smtClean="0"/>
              <a:t>edit sheet </a:t>
            </a:r>
            <a:endParaRPr lang="en-US" dirty="0" smtClean="0"/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Final 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Prions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Causes disease by forming protein clumps</a:t>
            </a:r>
          </a:p>
          <a:p>
            <a:pPr eaLnBrk="1" hangingPunct="1"/>
            <a:r>
              <a:rPr lang="en-US" sz="2400" smtClean="0"/>
              <a:t>Contain no DNA/RNA</a:t>
            </a:r>
          </a:p>
          <a:p>
            <a:pPr eaLnBrk="1" hangingPunct="1"/>
            <a:r>
              <a:rPr lang="en-US" sz="2400" smtClean="0"/>
              <a:t>Protein Infectious Particles</a:t>
            </a:r>
          </a:p>
          <a:p>
            <a:pPr eaLnBrk="1" hangingPunct="1"/>
            <a:r>
              <a:rPr lang="en-US" sz="2400" smtClean="0"/>
              <a:t>Infects animals &amp; humans</a:t>
            </a:r>
          </a:p>
          <a:p>
            <a:pPr eaLnBrk="1" hangingPunct="1"/>
            <a:r>
              <a:rPr lang="en-US" sz="2400" smtClean="0"/>
              <a:t>Ex:  Mad Cow Disease &amp; Creutzfeldt-Jakob Disease</a:t>
            </a:r>
          </a:p>
          <a:p>
            <a:pPr eaLnBrk="1" hangingPunct="1"/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pic>
        <p:nvPicPr>
          <p:cNvPr id="12292" name="Picture 5" descr="cow-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609850"/>
            <a:ext cx="3810000" cy="2857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Diseases Caused by Bacteria &amp; Viruses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Bacteria!!!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Pathogen – disease causing agent</a:t>
            </a:r>
          </a:p>
          <a:p>
            <a:pPr lvl="1" eaLnBrk="1" hangingPunct="1"/>
            <a:r>
              <a:rPr lang="en-US" sz="2400" smtClean="0"/>
              <a:t>Interferes w/normal activities of body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 all bacteria are pathogens</a:t>
            </a:r>
          </a:p>
        </p:txBody>
      </p:sp>
      <p:pic>
        <p:nvPicPr>
          <p:cNvPr id="5124" name="Picture 6" descr="stre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36825"/>
            <a:ext cx="3810000" cy="3001963"/>
          </a:xfrm>
          <a:noFill/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616450" y="5610225"/>
            <a:ext cx="3805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i="1">
                <a:latin typeface="Comic Sans MS" pitchFamily="66" charset="0"/>
              </a:rPr>
              <a:t>Streptococcus</a:t>
            </a:r>
            <a:r>
              <a:rPr lang="en-US" sz="2000">
                <a:latin typeface="Comic Sans MS" pitchFamily="66" charset="0"/>
              </a:rPr>
              <a:t>  </a:t>
            </a:r>
          </a:p>
          <a:p>
            <a:pPr algn="ctr"/>
            <a:r>
              <a:rPr lang="en-US" sz="2000">
                <a:latin typeface="Comic Sans MS" pitchFamily="66" charset="0"/>
              </a:rPr>
              <a:t>causes skin &amp; wound infections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How bacteria cause disease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1.  Damage cells &amp; tissue</a:t>
            </a:r>
          </a:p>
          <a:p>
            <a:pPr lvl="1" eaLnBrk="1" hangingPunct="1"/>
            <a:r>
              <a:rPr lang="en-US" sz="2000" smtClean="0"/>
              <a:t>Break down cells for food</a:t>
            </a:r>
          </a:p>
          <a:p>
            <a:pPr lvl="1" eaLnBrk="1" hangingPunct="1"/>
            <a:r>
              <a:rPr lang="en-US" sz="2000" smtClean="0"/>
              <a:t>Ex:  Tuberculosis-causing bacteria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2.  Release toxins or poisons</a:t>
            </a:r>
          </a:p>
          <a:p>
            <a:pPr lvl="1" eaLnBrk="1" hangingPunct="1"/>
            <a:r>
              <a:rPr lang="en-US" sz="2000" smtClean="0"/>
              <a:t>Travel throughout body</a:t>
            </a:r>
          </a:p>
          <a:p>
            <a:pPr lvl="1" eaLnBrk="1" hangingPunct="1"/>
            <a:r>
              <a:rPr lang="en-US" sz="2000" smtClean="0"/>
              <a:t>Ex: toxic shock syndrome, food poisoning, tetanus</a:t>
            </a:r>
          </a:p>
        </p:txBody>
      </p:sp>
      <p:pic>
        <p:nvPicPr>
          <p:cNvPr id="6148" name="Picture 5" descr="tuberculos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09800"/>
            <a:ext cx="4191000" cy="3106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Preventing Disease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Vaccine</a:t>
            </a:r>
            <a:r>
              <a:rPr lang="en-US" sz="2400" smtClean="0"/>
              <a:t> (before infection)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Weakened or killed pathogen causes body to produce immunity to disease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Antibiotics</a:t>
            </a:r>
            <a:r>
              <a:rPr lang="en-US" sz="2400" smtClean="0"/>
              <a:t> (after infection)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Drugs stop bacteria from growing &amp; dividing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Ex: penicillin, tetracycline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Increased human life expectancy</a:t>
            </a:r>
          </a:p>
        </p:txBody>
      </p:sp>
      <p:pic>
        <p:nvPicPr>
          <p:cNvPr id="7172" name="Picture 5" descr="vaccin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18150" y="1438275"/>
            <a:ext cx="2635250" cy="2524125"/>
          </a:xfrm>
          <a:noFill/>
        </p:spPr>
      </p:pic>
      <p:pic>
        <p:nvPicPr>
          <p:cNvPr id="7173" name="Picture 6" descr="antibiotic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3886200"/>
            <a:ext cx="1608138" cy="2590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Controlling Bacterial Growth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pPr eaLnBrk="1" hangingPunct="1"/>
            <a:r>
              <a:rPr lang="en-US" sz="2400" u="sng" smtClean="0"/>
              <a:t>Sterilization by heat</a:t>
            </a:r>
          </a:p>
          <a:p>
            <a:pPr lvl="1" eaLnBrk="1" hangingPunct="1"/>
            <a:r>
              <a:rPr lang="en-US" sz="2000" smtClean="0"/>
              <a:t>Most bacteria cannot survive</a:t>
            </a:r>
          </a:p>
          <a:p>
            <a:pPr eaLnBrk="1" hangingPunct="1"/>
            <a:r>
              <a:rPr lang="en-US" sz="2400" u="sng" smtClean="0"/>
              <a:t>Disinfectants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2000" smtClean="0"/>
              <a:t>Chemical solutions that kill bacteria</a:t>
            </a:r>
          </a:p>
          <a:p>
            <a:pPr lvl="1" eaLnBrk="1" hangingPunct="1"/>
            <a:r>
              <a:rPr lang="en-US" sz="2000" smtClean="0"/>
              <a:t>Overuse of antibacterial chemicals causing resistance</a:t>
            </a:r>
          </a:p>
          <a:p>
            <a:pPr eaLnBrk="1" hangingPunct="1"/>
            <a:r>
              <a:rPr lang="en-US" sz="2400" u="sng" smtClean="0"/>
              <a:t>Food Storage/Processing</a:t>
            </a:r>
          </a:p>
          <a:p>
            <a:pPr lvl="1" eaLnBrk="1" hangingPunct="1"/>
            <a:r>
              <a:rPr lang="en-US" sz="2000" smtClean="0"/>
              <a:t>Cool temperatures</a:t>
            </a:r>
          </a:p>
          <a:p>
            <a:pPr lvl="1" eaLnBrk="1" hangingPunct="1"/>
            <a:r>
              <a:rPr lang="en-US" sz="2000" smtClean="0"/>
              <a:t>Steaming, frying, boiling</a:t>
            </a:r>
          </a:p>
          <a:p>
            <a:pPr lvl="1" eaLnBrk="1" hangingPunct="1"/>
            <a:r>
              <a:rPr lang="en-US" sz="2000" smtClean="0"/>
              <a:t>Chemically preserved food</a:t>
            </a:r>
          </a:p>
        </p:txBody>
      </p:sp>
      <p:pic>
        <p:nvPicPr>
          <p:cNvPr id="8196" name="Picture 6" descr="clorox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2819400"/>
            <a:ext cx="2286000" cy="228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tx1"/>
                </a:solidFill>
                <a:latin typeface="Gigi" pitchFamily="82" charset="0"/>
              </a:rPr>
              <a:t>Common Diseases Caused by Bacteria</a:t>
            </a:r>
            <a:r>
              <a:rPr lang="en-US" sz="4000" b="1" smtClean="0">
                <a:solidFill>
                  <a:schemeClr val="bg1"/>
                </a:solidFill>
              </a:rPr>
              <a:t/>
            </a:r>
            <a:br>
              <a:rPr lang="en-US" sz="4000" b="1" smtClean="0">
                <a:solidFill>
                  <a:schemeClr val="bg1"/>
                </a:solidFill>
              </a:rPr>
            </a:br>
            <a:endParaRPr lang="en-US" sz="4000" b="1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6600" y="2259013"/>
            <a:ext cx="7950200" cy="3379787"/>
            <a:chOff x="464" y="1423"/>
            <a:chExt cx="4888" cy="1769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464" y="1423"/>
              <a:ext cx="4888" cy="297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64" y="1423"/>
              <a:ext cx="4888" cy="17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478" y="1673"/>
              <a:ext cx="1391" cy="1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Tooth decay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Lyme disease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Tetanus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Tuberculosis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Salmonella food poisoning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Pneumonia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Cholera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982" y="1673"/>
              <a:ext cx="1464" cy="1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Streptococcus mutans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Borrelia burgdorferi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Clostridium tetani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Mycobacterium tuberculosis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Salmonella enteritidis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Streptococcus pneumoniae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 i="1">
                  <a:latin typeface="Arial" charset="0"/>
                </a:rPr>
                <a:t>Vibrio cholerae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574" y="1665"/>
              <a:ext cx="1596" cy="1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Regular dental hygiene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Protection from tick bites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Current tetanus vaccination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Vaccination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Proper food-handling practices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Maintaining good health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400">
                  <a:latin typeface="Arial" charset="0"/>
                </a:rPr>
                <a:t>Clean water supplies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478" y="1503"/>
              <a:ext cx="525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Disease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982" y="1503"/>
              <a:ext cx="609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Pathogen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3574" y="1503"/>
              <a:ext cx="67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Prevention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936" y="1423"/>
              <a:ext cx="1568" cy="17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Viral Disease in Humans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Virus disrupts body’s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Attacks &amp; destroys certain cells (polio)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Change cell growth pattern (papilloma virus = wart)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Antibiotics cannot kill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Vaccine best protection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infect animals &amp; plants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10244" name="Picture 5" descr="warts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1905000"/>
            <a:ext cx="2847975" cy="4089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igi" pitchFamily="82" charset="0"/>
              </a:rPr>
              <a:t>Common Diseases Caused by Viruses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/>
            </a:r>
            <a:b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</a:b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gi" pitchFamily="8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182813"/>
            <a:ext cx="6451600" cy="2641600"/>
            <a:chOff x="864" y="1375"/>
            <a:chExt cx="4064" cy="166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864" y="1375"/>
              <a:ext cx="4064" cy="329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864" y="1375"/>
              <a:ext cx="4064" cy="1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878" y="1657"/>
              <a:ext cx="1300" cy="1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Oncogenic viruses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Retroviruses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Adenoviruses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Herpes viruses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Poxviruses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294" y="1657"/>
              <a:ext cx="420" cy="1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DNA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RNA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DNA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DNA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DNA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3382" y="1657"/>
              <a:ext cx="1444" cy="1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cancer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cancer, AIDS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respiratory infections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chickenpox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1800">
                  <a:latin typeface="Arial" charset="0"/>
                </a:rPr>
                <a:t>smallpox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878" y="1463"/>
              <a:ext cx="10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Type of Virus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294" y="1463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Nucleic Acid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3382" y="1463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Disease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256" y="1375"/>
              <a:ext cx="1074" cy="1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297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Turn in your FLR!</vt:lpstr>
      <vt:lpstr>Diseases Caused by Bacteria &amp; Viruses</vt:lpstr>
      <vt:lpstr>Bacteria!!!</vt:lpstr>
      <vt:lpstr>How bacteria cause disease</vt:lpstr>
      <vt:lpstr>Preventing Disease</vt:lpstr>
      <vt:lpstr>Controlling Bacterial Growth</vt:lpstr>
      <vt:lpstr>Common Diseases Caused by Bacteria </vt:lpstr>
      <vt:lpstr>Viral Disease in Humans</vt:lpstr>
      <vt:lpstr>Common Diseases Caused by Viruses </vt:lpstr>
      <vt:lpstr>Prions</vt:lpstr>
    </vt:vector>
  </TitlesOfParts>
  <Company>Western Washington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Caused by Bacteria &amp; Viruses</dc:title>
  <dc:creator>Lynnelle Larson</dc:creator>
  <cp:lastModifiedBy>Student</cp:lastModifiedBy>
  <cp:revision>19</cp:revision>
  <dcterms:created xsi:type="dcterms:W3CDTF">2004-03-14T19:57:15Z</dcterms:created>
  <dcterms:modified xsi:type="dcterms:W3CDTF">2011-03-25T21:02:19Z</dcterms:modified>
</cp:coreProperties>
</file>